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75" r:id="rId6"/>
    <p:sldId id="278" r:id="rId7"/>
    <p:sldId id="259" r:id="rId8"/>
    <p:sldId id="279" r:id="rId9"/>
    <p:sldId id="290" r:id="rId10"/>
    <p:sldId id="280" r:id="rId11"/>
    <p:sldId id="292" r:id="rId12"/>
    <p:sldId id="281" r:id="rId13"/>
    <p:sldId id="294" r:id="rId14"/>
    <p:sldId id="295" r:id="rId15"/>
    <p:sldId id="293" r:id="rId16"/>
    <p:sldId id="282" r:id="rId17"/>
    <p:sldId id="284" r:id="rId18"/>
    <p:sldId id="285" r:id="rId19"/>
    <p:sldId id="291" r:id="rId20"/>
    <p:sldId id="286" r:id="rId21"/>
    <p:sldId id="289" r:id="rId22"/>
    <p:sldId id="296" r:id="rId23"/>
    <p:sldId id="287" r:id="rId24"/>
    <p:sldId id="288"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FF00"/>
    <a:srgbClr val="000644"/>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EF90D5-619D-4F2F-A6D1-11FFAA2D9E3B}" v="13" dt="2021-09-03T08:14:35.210"/>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7" d="100"/>
          <a:sy n="87" d="100"/>
        </p:scale>
        <p:origin x="51"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EDAEF-9CC3-4293-BA7C-960648D9947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470DF26-E3FD-426C-BDEB-2174786CD893}">
      <dgm:prSet/>
      <dgm:spPr/>
      <dgm:t>
        <a:bodyPr/>
        <a:lstStyle/>
        <a:p>
          <a:r>
            <a:rPr lang="nl-NL"/>
            <a:t>Hogere eisen aan de schaarse vrije tijd. </a:t>
          </a:r>
          <a:endParaRPr lang="en-US"/>
        </a:p>
      </dgm:t>
    </dgm:pt>
    <dgm:pt modelId="{5EC35170-F2D7-4FD4-943B-F2432D801529}" type="parTrans" cxnId="{3217A7AA-16A4-4471-BA36-9D7835DCEDC1}">
      <dgm:prSet/>
      <dgm:spPr/>
      <dgm:t>
        <a:bodyPr/>
        <a:lstStyle/>
        <a:p>
          <a:endParaRPr lang="en-US"/>
        </a:p>
      </dgm:t>
    </dgm:pt>
    <dgm:pt modelId="{5077AD20-9A06-48CA-A221-4C441CB4C50E}" type="sibTrans" cxnId="{3217A7AA-16A4-4471-BA36-9D7835DCEDC1}">
      <dgm:prSet/>
      <dgm:spPr/>
      <dgm:t>
        <a:bodyPr/>
        <a:lstStyle/>
        <a:p>
          <a:endParaRPr lang="en-US"/>
        </a:p>
      </dgm:t>
    </dgm:pt>
    <dgm:pt modelId="{650F9616-CD37-4BEE-BD02-CD64A729D1F2}">
      <dgm:prSet/>
      <dgm:spPr/>
      <dgm:t>
        <a:bodyPr/>
        <a:lstStyle/>
        <a:p>
          <a:r>
            <a:rPr lang="nl-NL"/>
            <a:t>Technologische en digitale ontwikkelingen hebben ervoor gezorgd dat activiteiten efficiënter kunnen en meer kunnen multitasken. </a:t>
          </a:r>
          <a:endParaRPr lang="en-US"/>
        </a:p>
      </dgm:t>
    </dgm:pt>
    <dgm:pt modelId="{5FBB6FF9-AEEA-4EDB-A563-42C5E9925DD2}" type="parTrans" cxnId="{0907FC13-1227-4903-AA4C-676B5D419C1C}">
      <dgm:prSet/>
      <dgm:spPr/>
      <dgm:t>
        <a:bodyPr/>
        <a:lstStyle/>
        <a:p>
          <a:endParaRPr lang="en-US"/>
        </a:p>
      </dgm:t>
    </dgm:pt>
    <dgm:pt modelId="{6682D072-1179-4347-86FA-1476D8547358}" type="sibTrans" cxnId="{0907FC13-1227-4903-AA4C-676B5D419C1C}">
      <dgm:prSet/>
      <dgm:spPr/>
      <dgm:t>
        <a:bodyPr/>
        <a:lstStyle/>
        <a:p>
          <a:endParaRPr lang="en-US"/>
        </a:p>
      </dgm:t>
    </dgm:pt>
    <dgm:pt modelId="{AD6F9F81-AF7B-48CD-AD67-5891CC508E15}" type="pres">
      <dgm:prSet presAssocID="{D75EDAEF-9CC3-4293-BA7C-960648D99478}" presName="root" presStyleCnt="0">
        <dgm:presLayoutVars>
          <dgm:dir/>
          <dgm:resizeHandles val="exact"/>
        </dgm:presLayoutVars>
      </dgm:prSet>
      <dgm:spPr/>
    </dgm:pt>
    <dgm:pt modelId="{825B0291-730C-453A-8EA7-AB0FBBDC7CBD}" type="pres">
      <dgm:prSet presAssocID="{F470DF26-E3FD-426C-BDEB-2174786CD893}" presName="compNode" presStyleCnt="0"/>
      <dgm:spPr/>
    </dgm:pt>
    <dgm:pt modelId="{8F1AFA2D-B6AA-457C-B4D0-7F539E7E2B5C}" type="pres">
      <dgm:prSet presAssocID="{F470DF26-E3FD-426C-BDEB-2174786CD893}" presName="bgRect" presStyleLbl="bgShp" presStyleIdx="0" presStyleCnt="2"/>
      <dgm:spPr/>
    </dgm:pt>
    <dgm:pt modelId="{1F74390D-9A3D-4832-A18B-CFD0A9535116}" type="pres">
      <dgm:prSet presAssocID="{F470DF26-E3FD-426C-BDEB-2174786CD89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Graph with Downward Trend"/>
        </a:ext>
      </dgm:extLst>
    </dgm:pt>
    <dgm:pt modelId="{A8E807A4-8575-4CDF-8333-40E7804022E1}" type="pres">
      <dgm:prSet presAssocID="{F470DF26-E3FD-426C-BDEB-2174786CD893}" presName="spaceRect" presStyleCnt="0"/>
      <dgm:spPr/>
    </dgm:pt>
    <dgm:pt modelId="{36E739A3-F31E-470F-B758-CA6E9E07DB80}" type="pres">
      <dgm:prSet presAssocID="{F470DF26-E3FD-426C-BDEB-2174786CD893}" presName="parTx" presStyleLbl="revTx" presStyleIdx="0" presStyleCnt="2">
        <dgm:presLayoutVars>
          <dgm:chMax val="0"/>
          <dgm:chPref val="0"/>
        </dgm:presLayoutVars>
      </dgm:prSet>
      <dgm:spPr/>
    </dgm:pt>
    <dgm:pt modelId="{322C8B93-8009-49EE-A8F3-C0EE720F3749}" type="pres">
      <dgm:prSet presAssocID="{5077AD20-9A06-48CA-A221-4C441CB4C50E}" presName="sibTrans" presStyleCnt="0"/>
      <dgm:spPr/>
    </dgm:pt>
    <dgm:pt modelId="{FAEF46DD-E862-4BEC-89DD-78BC12F44D5C}" type="pres">
      <dgm:prSet presAssocID="{650F9616-CD37-4BEE-BD02-CD64A729D1F2}" presName="compNode" presStyleCnt="0"/>
      <dgm:spPr/>
    </dgm:pt>
    <dgm:pt modelId="{0AD412C6-78D0-4849-B43D-08471C8CDD66}" type="pres">
      <dgm:prSet presAssocID="{650F9616-CD37-4BEE-BD02-CD64A729D1F2}" presName="bgRect" presStyleLbl="bgShp" presStyleIdx="1" presStyleCnt="2"/>
      <dgm:spPr/>
    </dgm:pt>
    <dgm:pt modelId="{292612B4-74B9-47C1-85EF-C90645A6CE8C}" type="pres">
      <dgm:prSet presAssocID="{650F9616-CD37-4BEE-BD02-CD64A729D1F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lvis"/>
        </a:ext>
      </dgm:extLst>
    </dgm:pt>
    <dgm:pt modelId="{567196AA-60E9-4044-9522-0507C06C7141}" type="pres">
      <dgm:prSet presAssocID="{650F9616-CD37-4BEE-BD02-CD64A729D1F2}" presName="spaceRect" presStyleCnt="0"/>
      <dgm:spPr/>
    </dgm:pt>
    <dgm:pt modelId="{4E050BA8-0AF2-4702-B0FC-521086EC1186}" type="pres">
      <dgm:prSet presAssocID="{650F9616-CD37-4BEE-BD02-CD64A729D1F2}" presName="parTx" presStyleLbl="revTx" presStyleIdx="1" presStyleCnt="2">
        <dgm:presLayoutVars>
          <dgm:chMax val="0"/>
          <dgm:chPref val="0"/>
        </dgm:presLayoutVars>
      </dgm:prSet>
      <dgm:spPr/>
    </dgm:pt>
  </dgm:ptLst>
  <dgm:cxnLst>
    <dgm:cxn modelId="{0907FC13-1227-4903-AA4C-676B5D419C1C}" srcId="{D75EDAEF-9CC3-4293-BA7C-960648D99478}" destId="{650F9616-CD37-4BEE-BD02-CD64A729D1F2}" srcOrd="1" destOrd="0" parTransId="{5FBB6FF9-AEEA-4EDB-A563-42C5E9925DD2}" sibTransId="{6682D072-1179-4347-86FA-1476D8547358}"/>
    <dgm:cxn modelId="{1CEDAD5F-8C30-4ACB-AC52-C5E2AB0EAC4F}" type="presOf" srcId="{650F9616-CD37-4BEE-BD02-CD64A729D1F2}" destId="{4E050BA8-0AF2-4702-B0FC-521086EC1186}" srcOrd="0" destOrd="0" presId="urn:microsoft.com/office/officeart/2018/2/layout/IconVerticalSolidList"/>
    <dgm:cxn modelId="{3217A7AA-16A4-4471-BA36-9D7835DCEDC1}" srcId="{D75EDAEF-9CC3-4293-BA7C-960648D99478}" destId="{F470DF26-E3FD-426C-BDEB-2174786CD893}" srcOrd="0" destOrd="0" parTransId="{5EC35170-F2D7-4FD4-943B-F2432D801529}" sibTransId="{5077AD20-9A06-48CA-A221-4C441CB4C50E}"/>
    <dgm:cxn modelId="{7BB545B6-27F2-4393-902F-B7BD531A4D02}" type="presOf" srcId="{D75EDAEF-9CC3-4293-BA7C-960648D99478}" destId="{AD6F9F81-AF7B-48CD-AD67-5891CC508E15}" srcOrd="0" destOrd="0" presId="urn:microsoft.com/office/officeart/2018/2/layout/IconVerticalSolidList"/>
    <dgm:cxn modelId="{8055DDD0-88AA-43D5-A328-944F94F3B3F4}" type="presOf" srcId="{F470DF26-E3FD-426C-BDEB-2174786CD893}" destId="{36E739A3-F31E-470F-B758-CA6E9E07DB80}" srcOrd="0" destOrd="0" presId="urn:microsoft.com/office/officeart/2018/2/layout/IconVerticalSolidList"/>
    <dgm:cxn modelId="{4E3414F2-B164-4393-A8DD-EAF410B0BAF7}" type="presParOf" srcId="{AD6F9F81-AF7B-48CD-AD67-5891CC508E15}" destId="{825B0291-730C-453A-8EA7-AB0FBBDC7CBD}" srcOrd="0" destOrd="0" presId="urn:microsoft.com/office/officeart/2018/2/layout/IconVerticalSolidList"/>
    <dgm:cxn modelId="{A3E514AF-3CA7-4167-96F6-6CD6F2DCD4C0}" type="presParOf" srcId="{825B0291-730C-453A-8EA7-AB0FBBDC7CBD}" destId="{8F1AFA2D-B6AA-457C-B4D0-7F539E7E2B5C}" srcOrd="0" destOrd="0" presId="urn:microsoft.com/office/officeart/2018/2/layout/IconVerticalSolidList"/>
    <dgm:cxn modelId="{88CE355F-DC24-402B-B61E-C7FAD089C993}" type="presParOf" srcId="{825B0291-730C-453A-8EA7-AB0FBBDC7CBD}" destId="{1F74390D-9A3D-4832-A18B-CFD0A9535116}" srcOrd="1" destOrd="0" presId="urn:microsoft.com/office/officeart/2018/2/layout/IconVerticalSolidList"/>
    <dgm:cxn modelId="{FB44F5F7-E9A8-41AE-9419-910E38E59986}" type="presParOf" srcId="{825B0291-730C-453A-8EA7-AB0FBBDC7CBD}" destId="{A8E807A4-8575-4CDF-8333-40E7804022E1}" srcOrd="2" destOrd="0" presId="urn:microsoft.com/office/officeart/2018/2/layout/IconVerticalSolidList"/>
    <dgm:cxn modelId="{4A34A064-25EA-4B7E-8068-349FE1B54977}" type="presParOf" srcId="{825B0291-730C-453A-8EA7-AB0FBBDC7CBD}" destId="{36E739A3-F31E-470F-B758-CA6E9E07DB80}" srcOrd="3" destOrd="0" presId="urn:microsoft.com/office/officeart/2018/2/layout/IconVerticalSolidList"/>
    <dgm:cxn modelId="{73AC3D09-9274-4303-9A55-40B0F6FCE9A3}" type="presParOf" srcId="{AD6F9F81-AF7B-48CD-AD67-5891CC508E15}" destId="{322C8B93-8009-49EE-A8F3-C0EE720F3749}" srcOrd="1" destOrd="0" presId="urn:microsoft.com/office/officeart/2018/2/layout/IconVerticalSolidList"/>
    <dgm:cxn modelId="{87BF6114-C4DA-40AD-86D7-90576D99E6A0}" type="presParOf" srcId="{AD6F9F81-AF7B-48CD-AD67-5891CC508E15}" destId="{FAEF46DD-E862-4BEC-89DD-78BC12F44D5C}" srcOrd="2" destOrd="0" presId="urn:microsoft.com/office/officeart/2018/2/layout/IconVerticalSolidList"/>
    <dgm:cxn modelId="{85C4FF8C-0675-4649-9C99-B67540E71895}" type="presParOf" srcId="{FAEF46DD-E862-4BEC-89DD-78BC12F44D5C}" destId="{0AD412C6-78D0-4849-B43D-08471C8CDD66}" srcOrd="0" destOrd="0" presId="urn:microsoft.com/office/officeart/2018/2/layout/IconVerticalSolidList"/>
    <dgm:cxn modelId="{F0CC56EF-6B69-4093-AF5C-2116E6711BAD}" type="presParOf" srcId="{FAEF46DD-E862-4BEC-89DD-78BC12F44D5C}" destId="{292612B4-74B9-47C1-85EF-C90645A6CE8C}" srcOrd="1" destOrd="0" presId="urn:microsoft.com/office/officeart/2018/2/layout/IconVerticalSolidList"/>
    <dgm:cxn modelId="{FB8402E6-1C39-4F60-89E4-344DE39A1D00}" type="presParOf" srcId="{FAEF46DD-E862-4BEC-89DD-78BC12F44D5C}" destId="{567196AA-60E9-4044-9522-0507C06C7141}" srcOrd="2" destOrd="0" presId="urn:microsoft.com/office/officeart/2018/2/layout/IconVerticalSolidList"/>
    <dgm:cxn modelId="{621BE1E1-3E06-4445-A0B9-3C90226A9863}" type="presParOf" srcId="{FAEF46DD-E862-4BEC-89DD-78BC12F44D5C}" destId="{4E050BA8-0AF2-4702-B0FC-521086EC118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AFA2D-B6AA-457C-B4D0-7F539E7E2B5C}">
      <dsp:nvSpPr>
        <dsp:cNvPr id="0" name=""/>
        <dsp:cNvSpPr/>
      </dsp:nvSpPr>
      <dsp:spPr>
        <a:xfrm>
          <a:off x="0" y="801029"/>
          <a:ext cx="8846773" cy="147882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74390D-9A3D-4832-A18B-CFD0A9535116}">
      <dsp:nvSpPr>
        <dsp:cNvPr id="0" name=""/>
        <dsp:cNvSpPr/>
      </dsp:nvSpPr>
      <dsp:spPr>
        <a:xfrm>
          <a:off x="447344" y="1133764"/>
          <a:ext cx="813352" cy="8133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E739A3-F31E-470F-B758-CA6E9E07DB80}">
      <dsp:nvSpPr>
        <dsp:cNvPr id="0" name=""/>
        <dsp:cNvSpPr/>
      </dsp:nvSpPr>
      <dsp:spPr>
        <a:xfrm>
          <a:off x="1708040" y="801029"/>
          <a:ext cx="7138732" cy="1478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509" tIns="156509" rIns="156509" bIns="156509" numCol="1" spcCol="1270" anchor="ctr" anchorCtr="0">
          <a:noAutofit/>
        </a:bodyPr>
        <a:lstStyle/>
        <a:p>
          <a:pPr marL="0" lvl="0" indent="0" algn="l" defTabSz="1111250">
            <a:lnSpc>
              <a:spcPct val="90000"/>
            </a:lnSpc>
            <a:spcBef>
              <a:spcPct val="0"/>
            </a:spcBef>
            <a:spcAft>
              <a:spcPct val="35000"/>
            </a:spcAft>
            <a:buNone/>
          </a:pPr>
          <a:r>
            <a:rPr lang="nl-NL" sz="2500" kern="1200"/>
            <a:t>Hogere eisen aan de schaarse vrije tijd. </a:t>
          </a:r>
          <a:endParaRPr lang="en-US" sz="2500" kern="1200"/>
        </a:p>
      </dsp:txBody>
      <dsp:txXfrm>
        <a:off x="1708040" y="801029"/>
        <a:ext cx="7138732" cy="1478823"/>
      </dsp:txXfrm>
    </dsp:sp>
    <dsp:sp modelId="{0AD412C6-78D0-4849-B43D-08471C8CDD66}">
      <dsp:nvSpPr>
        <dsp:cNvPr id="0" name=""/>
        <dsp:cNvSpPr/>
      </dsp:nvSpPr>
      <dsp:spPr>
        <a:xfrm>
          <a:off x="0" y="2649558"/>
          <a:ext cx="8846773" cy="147882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2612B4-74B9-47C1-85EF-C90645A6CE8C}">
      <dsp:nvSpPr>
        <dsp:cNvPr id="0" name=""/>
        <dsp:cNvSpPr/>
      </dsp:nvSpPr>
      <dsp:spPr>
        <a:xfrm>
          <a:off x="447344" y="2982293"/>
          <a:ext cx="813352" cy="8133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050BA8-0AF2-4702-B0FC-521086EC1186}">
      <dsp:nvSpPr>
        <dsp:cNvPr id="0" name=""/>
        <dsp:cNvSpPr/>
      </dsp:nvSpPr>
      <dsp:spPr>
        <a:xfrm>
          <a:off x="1708040" y="2649558"/>
          <a:ext cx="7138732" cy="1478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509" tIns="156509" rIns="156509" bIns="156509" numCol="1" spcCol="1270" anchor="ctr" anchorCtr="0">
          <a:noAutofit/>
        </a:bodyPr>
        <a:lstStyle/>
        <a:p>
          <a:pPr marL="0" lvl="0" indent="0" algn="l" defTabSz="1111250">
            <a:lnSpc>
              <a:spcPct val="90000"/>
            </a:lnSpc>
            <a:spcBef>
              <a:spcPct val="0"/>
            </a:spcBef>
            <a:spcAft>
              <a:spcPct val="35000"/>
            </a:spcAft>
            <a:buNone/>
          </a:pPr>
          <a:r>
            <a:rPr lang="nl-NL" sz="2500" kern="1200"/>
            <a:t>Technologische en digitale ontwikkelingen hebben ervoor gezorgd dat activiteiten efficiënter kunnen en meer kunnen multitasken. </a:t>
          </a:r>
          <a:endParaRPr lang="en-US" sz="2500" kern="1200"/>
        </a:p>
      </dsp:txBody>
      <dsp:txXfrm>
        <a:off x="1708040" y="2649558"/>
        <a:ext cx="7138732" cy="147882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6-10-2021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Vrijetijd</a:t>
            </a:r>
            <a:r>
              <a:rPr lang="nl-NL" baseline="0" dirty="0"/>
              <a:t> als leefstijl </a:t>
            </a:r>
            <a:endParaRPr lang="nl-NL" dirty="0"/>
          </a:p>
        </p:txBody>
      </p:sp>
      <p:sp>
        <p:nvSpPr>
          <p:cNvPr id="4" name="Tijdelijke aanduiding voor dianummer 3"/>
          <p:cNvSpPr>
            <a:spLocks noGrp="1"/>
          </p:cNvSpPr>
          <p:nvPr>
            <p:ph type="sldNum" sz="quarter" idx="10"/>
          </p:nvPr>
        </p:nvSpPr>
        <p:spPr/>
        <p:txBody>
          <a:bodyPr/>
          <a:lstStyle/>
          <a:p>
            <a:fld id="{1BBF70D4-9B8A-44AF-B911-8C286BFDB628}" type="slidenum">
              <a:rPr lang="nl-NL" smtClean="0"/>
              <a:t>4</a:t>
            </a:fld>
            <a:endParaRPr lang="nl-NL"/>
          </a:p>
        </p:txBody>
      </p:sp>
    </p:spTree>
    <p:extLst>
      <p:ext uri="{BB962C8B-B14F-4D97-AF65-F5344CB8AC3E}">
        <p14:creationId xmlns:p14="http://schemas.microsoft.com/office/powerpoint/2010/main" val="283774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Mondiaal</a:t>
            </a:r>
            <a:r>
              <a:rPr lang="nl-NL" baseline="0" dirty="0"/>
              <a:t> toerisme tussen 1950 en 2005 weergegeven van 70 miljoen naar 700 miljoen reizigers per jaar. Grote aandeel Europa te verklaren omdat het bestaat uit veel landen. Toeristen binnen de VS niet meegerekend (binnenlandse toeristen). </a:t>
            </a:r>
            <a:endParaRPr lang="nl-NL" dirty="0"/>
          </a:p>
        </p:txBody>
      </p:sp>
      <p:sp>
        <p:nvSpPr>
          <p:cNvPr id="4" name="Tijdelijke aanduiding voor dianummer 3"/>
          <p:cNvSpPr>
            <a:spLocks noGrp="1"/>
          </p:cNvSpPr>
          <p:nvPr>
            <p:ph type="sldNum" sz="quarter" idx="10"/>
          </p:nvPr>
        </p:nvSpPr>
        <p:spPr/>
        <p:txBody>
          <a:bodyPr/>
          <a:lstStyle/>
          <a:p>
            <a:fld id="{1BBF70D4-9B8A-44AF-B911-8C286BFDB628}" type="slidenum">
              <a:rPr lang="nl-NL" smtClean="0"/>
              <a:t>5</a:t>
            </a:fld>
            <a:endParaRPr lang="nl-NL"/>
          </a:p>
        </p:txBody>
      </p:sp>
    </p:spTree>
    <p:extLst>
      <p:ext uri="{BB962C8B-B14F-4D97-AF65-F5344CB8AC3E}">
        <p14:creationId xmlns:p14="http://schemas.microsoft.com/office/powerpoint/2010/main" val="3198594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Ter vergelijking landbouw 2% van het BBP.</a:t>
            </a:r>
            <a:r>
              <a:rPr lang="nl-NL" baseline="0" dirty="0"/>
              <a:t> </a:t>
            </a:r>
            <a:endParaRPr lang="nl-NL" dirty="0"/>
          </a:p>
        </p:txBody>
      </p:sp>
      <p:sp>
        <p:nvSpPr>
          <p:cNvPr id="4" name="Tijdelijke aanduiding voor dianummer 3"/>
          <p:cNvSpPr>
            <a:spLocks noGrp="1"/>
          </p:cNvSpPr>
          <p:nvPr>
            <p:ph type="sldNum" sz="quarter" idx="10"/>
          </p:nvPr>
        </p:nvSpPr>
        <p:spPr/>
        <p:txBody>
          <a:bodyPr/>
          <a:lstStyle/>
          <a:p>
            <a:fld id="{1BBF70D4-9B8A-44AF-B911-8C286BFDB628}" type="slidenum">
              <a:rPr lang="nl-NL" smtClean="0"/>
              <a:t>7</a:t>
            </a:fld>
            <a:endParaRPr lang="nl-NL"/>
          </a:p>
        </p:txBody>
      </p:sp>
    </p:spTree>
    <p:extLst>
      <p:ext uri="{BB962C8B-B14F-4D97-AF65-F5344CB8AC3E}">
        <p14:creationId xmlns:p14="http://schemas.microsoft.com/office/powerpoint/2010/main" val="2397050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Overig: bouw,</a:t>
            </a:r>
            <a:r>
              <a:rPr lang="nl-NL" baseline="0" dirty="0"/>
              <a:t> verhuur </a:t>
            </a:r>
            <a:r>
              <a:rPr lang="nl-NL" baseline="0" dirty="0" err="1"/>
              <a:t>vtartikelen</a:t>
            </a:r>
            <a:r>
              <a:rPr lang="nl-NL" baseline="0" dirty="0"/>
              <a:t>, </a:t>
            </a:r>
            <a:r>
              <a:rPr lang="nl-NL" baseline="0" dirty="0" err="1"/>
              <a:t>wellnessbedrijven</a:t>
            </a:r>
            <a:r>
              <a:rPr lang="nl-NL" baseline="0" dirty="0"/>
              <a:t> en exploitanten kansspelen. Veel andere statistieken kijken niet naar omzet maar naar aantal activiteiten die men onderneemt in </a:t>
            </a:r>
            <a:r>
              <a:rPr lang="nl-NL" baseline="0" dirty="0" err="1"/>
              <a:t>vt</a:t>
            </a:r>
            <a:r>
              <a:rPr lang="nl-NL" baseline="0" dirty="0"/>
              <a:t> en hoeveel men daaraan uitgeeft. Lastig in kaart te brengen.  </a:t>
            </a:r>
            <a:endParaRPr lang="nl-NL" dirty="0"/>
          </a:p>
        </p:txBody>
      </p:sp>
      <p:sp>
        <p:nvSpPr>
          <p:cNvPr id="4" name="Tijdelijke aanduiding voor dianummer 3"/>
          <p:cNvSpPr>
            <a:spLocks noGrp="1"/>
          </p:cNvSpPr>
          <p:nvPr>
            <p:ph type="sldNum" sz="quarter" idx="10"/>
          </p:nvPr>
        </p:nvSpPr>
        <p:spPr/>
        <p:txBody>
          <a:bodyPr/>
          <a:lstStyle/>
          <a:p>
            <a:fld id="{1BBF70D4-9B8A-44AF-B911-8C286BFDB628}" type="slidenum">
              <a:rPr lang="nl-NL" smtClean="0"/>
              <a:t>9</a:t>
            </a:fld>
            <a:endParaRPr lang="nl-NL"/>
          </a:p>
        </p:txBody>
      </p:sp>
    </p:spTree>
    <p:extLst>
      <p:ext uri="{BB962C8B-B14F-4D97-AF65-F5344CB8AC3E}">
        <p14:creationId xmlns:p14="http://schemas.microsoft.com/office/powerpoint/2010/main" val="1553308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Schatting gemaakt. Totaal 71 miljard. Ongeveer 13 miljard</a:t>
            </a:r>
            <a:r>
              <a:rPr lang="nl-NL" baseline="0" dirty="0"/>
              <a:t> in andere landen. 4 miljard buitenlandse toeristen hier. Totaal oplevert </a:t>
            </a:r>
            <a:r>
              <a:rPr lang="nl-NL" baseline="0" dirty="0" err="1"/>
              <a:t>nlse</a:t>
            </a:r>
            <a:r>
              <a:rPr lang="nl-NL" baseline="0" dirty="0"/>
              <a:t> economie ongeveer 63 miljard. Directe economische effecten, geen afgeleide inkomsten. NL-er besteed gemiddeld ¼ van zijn inkomen aan vrijetijdsbesteding.  </a:t>
            </a:r>
            <a:endParaRPr lang="nl-NL" dirty="0"/>
          </a:p>
        </p:txBody>
      </p:sp>
      <p:sp>
        <p:nvSpPr>
          <p:cNvPr id="4" name="Tijdelijke aanduiding voor dianummer 3"/>
          <p:cNvSpPr>
            <a:spLocks noGrp="1"/>
          </p:cNvSpPr>
          <p:nvPr>
            <p:ph type="sldNum" sz="quarter" idx="10"/>
          </p:nvPr>
        </p:nvSpPr>
        <p:spPr/>
        <p:txBody>
          <a:bodyPr/>
          <a:lstStyle/>
          <a:p>
            <a:fld id="{1BBF70D4-9B8A-44AF-B911-8C286BFDB628}" type="slidenum">
              <a:rPr lang="nl-NL" smtClean="0"/>
              <a:t>13</a:t>
            </a:fld>
            <a:endParaRPr lang="nl-NL"/>
          </a:p>
        </p:txBody>
      </p:sp>
    </p:spTree>
    <p:extLst>
      <p:ext uri="{BB962C8B-B14F-4D97-AF65-F5344CB8AC3E}">
        <p14:creationId xmlns:p14="http://schemas.microsoft.com/office/powerpoint/2010/main" val="513640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Economie goed: besteding</a:t>
            </a:r>
            <a:r>
              <a:rPr lang="nl-NL" baseline="0" dirty="0"/>
              <a:t>en en werkgelegenheid in de </a:t>
            </a:r>
            <a:r>
              <a:rPr lang="nl-NL" baseline="0" dirty="0" err="1"/>
              <a:t>vt</a:t>
            </a:r>
            <a:r>
              <a:rPr lang="nl-NL" baseline="0" dirty="0"/>
              <a:t> sector harder groeiden dan de economie zelf. Andersom ook. </a:t>
            </a:r>
          </a:p>
          <a:p>
            <a:r>
              <a:rPr lang="nl-NL" baseline="0" dirty="0"/>
              <a:t>Ook seizoen kan </a:t>
            </a:r>
            <a:r>
              <a:rPr lang="nl-NL" baseline="0" dirty="0" err="1"/>
              <a:t>conjuctuur</a:t>
            </a:r>
            <a:r>
              <a:rPr lang="nl-NL" baseline="0" dirty="0"/>
              <a:t> veroorzaken. Slecht weer, minder dagjesmensen bijv. aan de kust. </a:t>
            </a:r>
            <a:endParaRPr lang="nl-NL" dirty="0"/>
          </a:p>
        </p:txBody>
      </p:sp>
      <p:sp>
        <p:nvSpPr>
          <p:cNvPr id="4" name="Tijdelijke aanduiding voor dianummer 3"/>
          <p:cNvSpPr>
            <a:spLocks noGrp="1"/>
          </p:cNvSpPr>
          <p:nvPr>
            <p:ph type="sldNum" sz="quarter" idx="10"/>
          </p:nvPr>
        </p:nvSpPr>
        <p:spPr/>
        <p:txBody>
          <a:bodyPr/>
          <a:lstStyle/>
          <a:p>
            <a:fld id="{1BBF70D4-9B8A-44AF-B911-8C286BFDB628}" type="slidenum">
              <a:rPr lang="nl-NL" smtClean="0"/>
              <a:t>15</a:t>
            </a:fld>
            <a:endParaRPr lang="nl-NL"/>
          </a:p>
        </p:txBody>
      </p:sp>
    </p:spTree>
    <p:extLst>
      <p:ext uri="{BB962C8B-B14F-4D97-AF65-F5344CB8AC3E}">
        <p14:creationId xmlns:p14="http://schemas.microsoft.com/office/powerpoint/2010/main" val="1540493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6-10-2021</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6-10-2021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6-10-2021</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6-10-2021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45103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6-10-2021</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05643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6-10-2021</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B8A1FF"/>
                </a:solidFill>
                <a:latin typeface="Arial" panose="020B0604020202020204" pitchFamily="34" charset="0"/>
                <a:cs typeface="Arial" panose="020B0604020202020204" pitchFamily="34" charset="0"/>
              </a:rPr>
              <a:t>Het belang van Leisure</a:t>
            </a:r>
            <a:endParaRPr lang="nl-NL" sz="4400" dirty="0">
              <a:solidFill>
                <a:srgbClr val="B8A1FF"/>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Specialisatie Vrijetijd</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5" y="1727561"/>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1083099999"/>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rgbClr val="000644"/>
                          </a:solidFill>
                        </a:rPr>
                        <a:t>Week 1</a:t>
                      </a:r>
                      <a:endParaRPr lang="nl-NL" sz="1200" b="1" kern="1200" dirty="0">
                        <a:solidFill>
                          <a:srgbClr val="000644"/>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bg1">
                              <a:lumMod val="85000"/>
                            </a:schemeClr>
                          </a:solidFill>
                        </a:rPr>
                        <a:t>Week 2</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3</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4</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5</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Verantwoording</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191440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3F8E62-BB4F-4287-B26A-69FA1AFA2851}"/>
              </a:ext>
            </a:extLst>
          </p:cNvPr>
          <p:cNvSpPr>
            <a:spLocks noGrp="1"/>
          </p:cNvSpPr>
          <p:nvPr>
            <p:ph type="title"/>
          </p:nvPr>
        </p:nvSpPr>
        <p:spPr/>
        <p:txBody>
          <a:bodyPr/>
          <a:lstStyle/>
          <a:p>
            <a:r>
              <a:rPr lang="nl-NL" dirty="0"/>
              <a:t>Banen in 2020</a:t>
            </a:r>
            <a:br>
              <a:rPr lang="nl-NL" dirty="0"/>
            </a:br>
            <a:endParaRPr lang="nl-NL" dirty="0"/>
          </a:p>
        </p:txBody>
      </p:sp>
      <p:pic>
        <p:nvPicPr>
          <p:cNvPr id="5" name="Tijdelijke aanduiding voor inhoud 4">
            <a:extLst>
              <a:ext uri="{FF2B5EF4-FFF2-40B4-BE49-F238E27FC236}">
                <a16:creationId xmlns:a16="http://schemas.microsoft.com/office/drawing/2014/main" id="{14FA0FDA-53BB-4B48-BC8B-48800E6F1A38}"/>
              </a:ext>
            </a:extLst>
          </p:cNvPr>
          <p:cNvPicPr>
            <a:picLocks noGrp="1" noChangeAspect="1"/>
          </p:cNvPicPr>
          <p:nvPr>
            <p:ph idx="1"/>
          </p:nvPr>
        </p:nvPicPr>
        <p:blipFill>
          <a:blip r:embed="rId2"/>
          <a:stretch>
            <a:fillRect/>
          </a:stretch>
        </p:blipFill>
        <p:spPr>
          <a:xfrm>
            <a:off x="312102" y="656692"/>
            <a:ext cx="9600332" cy="6200713"/>
          </a:xfrm>
        </p:spPr>
      </p:pic>
    </p:spTree>
    <p:extLst>
      <p:ext uri="{BB962C8B-B14F-4D97-AF65-F5344CB8AC3E}">
        <p14:creationId xmlns:p14="http://schemas.microsoft.com/office/powerpoint/2010/main" val="373858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1AEC3E-71B3-4ADC-A856-88F8EBF26CBA}"/>
              </a:ext>
            </a:extLst>
          </p:cNvPr>
          <p:cNvSpPr>
            <a:spLocks noGrp="1"/>
          </p:cNvSpPr>
          <p:nvPr>
            <p:ph type="title"/>
          </p:nvPr>
        </p:nvSpPr>
        <p:spPr/>
        <p:txBody>
          <a:bodyPr/>
          <a:lstStyle/>
          <a:p>
            <a:r>
              <a:rPr lang="nl-NL" dirty="0"/>
              <a:t>Banen direct in Vrijetijdssector</a:t>
            </a:r>
          </a:p>
        </p:txBody>
      </p:sp>
      <p:pic>
        <p:nvPicPr>
          <p:cNvPr id="5" name="Tijdelijke aanduiding voor inhoud 4">
            <a:extLst>
              <a:ext uri="{FF2B5EF4-FFF2-40B4-BE49-F238E27FC236}">
                <a16:creationId xmlns:a16="http://schemas.microsoft.com/office/drawing/2014/main" id="{8392D334-4F0A-4350-85D7-B1F08F7D3DCE}"/>
              </a:ext>
            </a:extLst>
          </p:cNvPr>
          <p:cNvPicPr>
            <a:picLocks noGrp="1" noChangeAspect="1"/>
          </p:cNvPicPr>
          <p:nvPr>
            <p:ph idx="1"/>
          </p:nvPr>
        </p:nvPicPr>
        <p:blipFill>
          <a:blip r:embed="rId2"/>
          <a:stretch>
            <a:fillRect/>
          </a:stretch>
        </p:blipFill>
        <p:spPr>
          <a:xfrm>
            <a:off x="691819" y="964405"/>
            <a:ext cx="8189359" cy="5289387"/>
          </a:xfrm>
        </p:spPr>
      </p:pic>
    </p:spTree>
    <p:extLst>
      <p:ext uri="{BB962C8B-B14F-4D97-AF65-F5344CB8AC3E}">
        <p14:creationId xmlns:p14="http://schemas.microsoft.com/office/powerpoint/2010/main" val="1473193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CE35BF-F480-4B48-BDEA-B19C12F99252}"/>
              </a:ext>
            </a:extLst>
          </p:cNvPr>
          <p:cNvSpPr>
            <a:spLocks noGrp="1"/>
          </p:cNvSpPr>
          <p:nvPr>
            <p:ph type="title"/>
          </p:nvPr>
        </p:nvSpPr>
        <p:spPr/>
        <p:txBody>
          <a:bodyPr/>
          <a:lstStyle/>
          <a:p>
            <a:r>
              <a:rPr lang="nl-NL" dirty="0"/>
              <a:t>En nu ? Jarenlang of snel herstel?</a:t>
            </a:r>
          </a:p>
        </p:txBody>
      </p:sp>
      <p:pic>
        <p:nvPicPr>
          <p:cNvPr id="5" name="Tijdelijke aanduiding voor inhoud 4">
            <a:extLst>
              <a:ext uri="{FF2B5EF4-FFF2-40B4-BE49-F238E27FC236}">
                <a16:creationId xmlns:a16="http://schemas.microsoft.com/office/drawing/2014/main" id="{FFC5D049-FBA0-49EF-A9E1-22AC5EA6DDFF}"/>
              </a:ext>
            </a:extLst>
          </p:cNvPr>
          <p:cNvPicPr>
            <a:picLocks noGrp="1" noChangeAspect="1"/>
          </p:cNvPicPr>
          <p:nvPr>
            <p:ph idx="1"/>
          </p:nvPr>
        </p:nvPicPr>
        <p:blipFill>
          <a:blip r:embed="rId2"/>
          <a:stretch>
            <a:fillRect/>
          </a:stretch>
        </p:blipFill>
        <p:spPr>
          <a:xfrm>
            <a:off x="3949432" y="980728"/>
            <a:ext cx="6912768" cy="5835988"/>
          </a:xfrm>
        </p:spPr>
      </p:pic>
    </p:spTree>
    <p:extLst>
      <p:ext uri="{BB962C8B-B14F-4D97-AF65-F5344CB8AC3E}">
        <p14:creationId xmlns:p14="http://schemas.microsoft.com/office/powerpoint/2010/main" val="1974949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Uitgave in toerisme en recreatie</a:t>
            </a:r>
          </a:p>
        </p:txBody>
      </p:sp>
      <p:sp>
        <p:nvSpPr>
          <p:cNvPr id="3" name="Tijdelijke aanduiding voor inhoud 2"/>
          <p:cNvSpPr>
            <a:spLocks noGrp="1"/>
          </p:cNvSpPr>
          <p:nvPr>
            <p:ph idx="1"/>
          </p:nvPr>
        </p:nvSpPr>
        <p:spPr>
          <a:xfrm>
            <a:off x="651579" y="1196753"/>
            <a:ext cx="10930822" cy="4929411"/>
          </a:xfrm>
        </p:spPr>
        <p:txBody>
          <a:bodyPr/>
          <a:lstStyle/>
          <a:p>
            <a:pPr marL="0" indent="0">
              <a:buNone/>
            </a:pPr>
            <a:r>
              <a:rPr lang="nl-NL" dirty="0"/>
              <a:t>Laat dit even op je inwerken: </a:t>
            </a:r>
            <a:r>
              <a:rPr lang="nl-NL" b="0" i="0" dirty="0">
                <a:solidFill>
                  <a:srgbClr val="7A7A7A"/>
                </a:solidFill>
                <a:effectLst/>
                <a:latin typeface="Roboto" panose="02000000000000000000" pitchFamily="2" charset="0"/>
              </a:rPr>
              <a:t>De totale toeristische-recreatieve bestedingen in Nederland in 2019 bedroegen bijna 91,2 miljard euro. </a:t>
            </a:r>
          </a:p>
          <a:p>
            <a:pPr marL="0" indent="0">
              <a:buNone/>
            </a:pPr>
            <a:endParaRPr lang="nl-NL" dirty="0">
              <a:solidFill>
                <a:srgbClr val="7A7A7A"/>
              </a:solidFill>
              <a:latin typeface="Roboto" panose="02000000000000000000" pitchFamily="2" charset="0"/>
            </a:endParaRPr>
          </a:p>
          <a:p>
            <a:pPr marL="0" indent="0">
              <a:buNone/>
            </a:pPr>
            <a:r>
              <a:rPr lang="nl-NL" dirty="0">
                <a:solidFill>
                  <a:srgbClr val="7A7A7A"/>
                </a:solidFill>
                <a:latin typeface="Roboto" panose="02000000000000000000" pitchFamily="2" charset="0"/>
              </a:rPr>
              <a:t>Er zijn 13.5 miljoen Nederlanders boven de 18 in Nederland.</a:t>
            </a:r>
          </a:p>
          <a:p>
            <a:pPr marL="0" indent="0">
              <a:buNone/>
            </a:pPr>
            <a:r>
              <a:rPr lang="nl-NL" dirty="0">
                <a:solidFill>
                  <a:srgbClr val="7A7A7A"/>
                </a:solidFill>
                <a:latin typeface="Roboto" panose="02000000000000000000" pitchFamily="2" charset="0"/>
              </a:rPr>
              <a:t>91.2 miljard</a:t>
            </a:r>
            <a:endParaRPr lang="nl-NL" dirty="0"/>
          </a:p>
        </p:txBody>
      </p:sp>
    </p:spTree>
    <p:extLst>
      <p:ext uri="{BB962C8B-B14F-4D97-AF65-F5344CB8AC3E}">
        <p14:creationId xmlns:p14="http://schemas.microsoft.com/office/powerpoint/2010/main" val="180983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chor="ctr">
            <a:normAutofit/>
          </a:bodyPr>
          <a:lstStyle/>
          <a:p>
            <a:r>
              <a:rPr lang="nl-NL" dirty="0"/>
              <a:t>Veranderend vrijetijdsgedrag</a:t>
            </a:r>
          </a:p>
        </p:txBody>
      </p:sp>
      <p:graphicFrame>
        <p:nvGraphicFramePr>
          <p:cNvPr id="5" name="Tijdelijke aanduiding voor inhoud 2">
            <a:extLst>
              <a:ext uri="{FF2B5EF4-FFF2-40B4-BE49-F238E27FC236}">
                <a16:creationId xmlns:a16="http://schemas.microsoft.com/office/drawing/2014/main" id="{D72D3B17-194C-4FF6-8472-6880D14E3664}"/>
              </a:ext>
            </a:extLst>
          </p:cNvPr>
          <p:cNvGraphicFramePr>
            <a:graphicFrameLocks noGrp="1"/>
          </p:cNvGraphicFramePr>
          <p:nvPr>
            <p:ph idx="1"/>
          </p:nvPr>
        </p:nvGraphicFramePr>
        <p:xfrm>
          <a:off x="2735627" y="1196753"/>
          <a:ext cx="8846773"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1957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nchor="ctr">
            <a:normAutofit/>
          </a:bodyPr>
          <a:lstStyle/>
          <a:p>
            <a:r>
              <a:rPr lang="nl-NL" dirty="0"/>
              <a:t>Crisis en nu?</a:t>
            </a:r>
          </a:p>
        </p:txBody>
      </p:sp>
      <p:pic>
        <p:nvPicPr>
          <p:cNvPr id="4" name="Afbeelding 3"/>
          <p:cNvPicPr>
            <a:picLocks noChangeAspect="1"/>
          </p:cNvPicPr>
          <p:nvPr/>
        </p:nvPicPr>
        <p:blipFill>
          <a:blip r:embed="rId3"/>
          <a:stretch>
            <a:fillRect/>
          </a:stretch>
        </p:blipFill>
        <p:spPr>
          <a:xfrm>
            <a:off x="609600" y="1958310"/>
            <a:ext cx="5384800" cy="3809745"/>
          </a:xfrm>
          <a:prstGeom prst="rect">
            <a:avLst/>
          </a:prstGeom>
          <a:noFill/>
        </p:spPr>
      </p:pic>
      <p:sp>
        <p:nvSpPr>
          <p:cNvPr id="3" name="Tijdelijke aanduiding voor inhoud 2"/>
          <p:cNvSpPr>
            <a:spLocks noGrp="1"/>
          </p:cNvSpPr>
          <p:nvPr>
            <p:ph sz="half" idx="2"/>
          </p:nvPr>
        </p:nvSpPr>
        <p:spPr>
          <a:xfrm>
            <a:off x="6197600" y="1600201"/>
            <a:ext cx="5384800" cy="4525963"/>
          </a:xfrm>
        </p:spPr>
        <p:txBody>
          <a:bodyPr>
            <a:normAutofit/>
          </a:bodyPr>
          <a:lstStyle/>
          <a:p>
            <a:r>
              <a:rPr lang="nl-NL" dirty="0"/>
              <a:t>In 2000 bleek dat vrijetijdssector bovengemiddeld </a:t>
            </a:r>
            <a:r>
              <a:rPr lang="nl-NL" dirty="0" err="1"/>
              <a:t>conjuctuurafhankelijk</a:t>
            </a:r>
            <a:r>
              <a:rPr lang="nl-NL" dirty="0"/>
              <a:t> was. </a:t>
            </a:r>
          </a:p>
          <a:p>
            <a:r>
              <a:rPr lang="nl-NL" dirty="0"/>
              <a:t>Slechte economie, sector heel veel last van. </a:t>
            </a:r>
          </a:p>
        </p:txBody>
      </p:sp>
    </p:spTree>
    <p:extLst>
      <p:ext uri="{BB962C8B-B14F-4D97-AF65-F5344CB8AC3E}">
        <p14:creationId xmlns:p14="http://schemas.microsoft.com/office/powerpoint/2010/main" val="3081886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E9C039-7074-4E49-9F12-1C54DEDF2980}"/>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5D8B6AE1-8DE6-414B-9783-40A9C796504F}"/>
              </a:ext>
            </a:extLst>
          </p:cNvPr>
          <p:cNvPicPr>
            <a:picLocks noGrp="1" noChangeAspect="1"/>
          </p:cNvPicPr>
          <p:nvPr>
            <p:ph idx="1"/>
          </p:nvPr>
        </p:nvPicPr>
        <p:blipFill>
          <a:blip r:embed="rId2"/>
          <a:stretch>
            <a:fillRect/>
          </a:stretch>
        </p:blipFill>
        <p:spPr>
          <a:xfrm>
            <a:off x="3662057" y="1196975"/>
            <a:ext cx="6993548" cy="4929188"/>
          </a:xfrm>
        </p:spPr>
      </p:pic>
    </p:spTree>
    <p:extLst>
      <p:ext uri="{BB962C8B-B14F-4D97-AF65-F5344CB8AC3E}">
        <p14:creationId xmlns:p14="http://schemas.microsoft.com/office/powerpoint/2010/main" val="1591568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Uithuizige types </a:t>
            </a:r>
          </a:p>
        </p:txBody>
      </p:sp>
      <p:sp>
        <p:nvSpPr>
          <p:cNvPr id="3" name="Tijdelijke aanduiding voor inhoud 2"/>
          <p:cNvSpPr>
            <a:spLocks noGrp="1"/>
          </p:cNvSpPr>
          <p:nvPr>
            <p:ph idx="1"/>
          </p:nvPr>
        </p:nvSpPr>
        <p:spPr/>
        <p:txBody>
          <a:bodyPr/>
          <a:lstStyle/>
          <a:p>
            <a:r>
              <a:rPr lang="nl-NL" dirty="0"/>
              <a:t>99% </a:t>
            </a:r>
            <a:r>
              <a:rPr lang="nl-NL" dirty="0" err="1"/>
              <a:t>vd</a:t>
            </a:r>
            <a:r>
              <a:rPr lang="nl-NL" dirty="0"/>
              <a:t> Nederlands onderneemt vrijetijdsactiviteiten buitenshuis. </a:t>
            </a:r>
          </a:p>
          <a:p>
            <a:r>
              <a:rPr lang="nl-NL" dirty="0"/>
              <a:t>Gemiddeld 4-5 activiteiten per week. 230 per jaar. </a:t>
            </a:r>
          </a:p>
          <a:p>
            <a:r>
              <a:rPr lang="nl-NL" dirty="0"/>
              <a:t>Per jaar 3,8 miljard vrijetijdsactiviteiten buitenshuis. </a:t>
            </a:r>
          </a:p>
          <a:p>
            <a:r>
              <a:rPr lang="nl-NL" dirty="0"/>
              <a:t>Per dag 1 miljoen activiteiten. </a:t>
            </a:r>
            <a:endParaRPr lang="nl-NL" dirty="0">
              <a:solidFill>
                <a:srgbClr val="FF0000"/>
              </a:solidFill>
            </a:endParaRPr>
          </a:p>
        </p:txBody>
      </p:sp>
      <p:pic>
        <p:nvPicPr>
          <p:cNvPr id="4" name="Afbeelding 3"/>
          <p:cNvPicPr>
            <a:picLocks noChangeAspect="1"/>
          </p:cNvPicPr>
          <p:nvPr/>
        </p:nvPicPr>
        <p:blipFill>
          <a:blip r:embed="rId2"/>
          <a:stretch>
            <a:fillRect/>
          </a:stretch>
        </p:blipFill>
        <p:spPr>
          <a:xfrm>
            <a:off x="3931546" y="4203380"/>
            <a:ext cx="3732245" cy="2430010"/>
          </a:xfrm>
          <a:prstGeom prst="rect">
            <a:avLst/>
          </a:prstGeom>
        </p:spPr>
      </p:pic>
    </p:spTree>
    <p:extLst>
      <p:ext uri="{BB962C8B-B14F-4D97-AF65-F5344CB8AC3E}">
        <p14:creationId xmlns:p14="http://schemas.microsoft.com/office/powerpoint/2010/main" val="4101146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Jaarlijks aantal ondernomen vrijetijdsactiviteiten</a:t>
            </a:r>
          </a:p>
        </p:txBody>
      </p:sp>
      <p:sp>
        <p:nvSpPr>
          <p:cNvPr id="3" name="Tijdelijke aanduiding voor inhoud 2"/>
          <p:cNvSpPr>
            <a:spLocks noGrp="1"/>
          </p:cNvSpPr>
          <p:nvPr>
            <p:ph idx="1"/>
          </p:nvPr>
        </p:nvSpPr>
        <p:spPr/>
        <p:txBody>
          <a:bodyPr/>
          <a:lstStyle/>
          <a:p>
            <a:endParaRPr lang="nl-NL"/>
          </a:p>
        </p:txBody>
      </p:sp>
      <p:pic>
        <p:nvPicPr>
          <p:cNvPr id="6" name="Afbeelding 5">
            <a:extLst>
              <a:ext uri="{FF2B5EF4-FFF2-40B4-BE49-F238E27FC236}">
                <a16:creationId xmlns:a16="http://schemas.microsoft.com/office/drawing/2014/main" id="{6698E8EC-A6FB-4DA4-95AE-0E727A9BA0D7}"/>
              </a:ext>
            </a:extLst>
          </p:cNvPr>
          <p:cNvPicPr>
            <a:picLocks noChangeAspect="1"/>
          </p:cNvPicPr>
          <p:nvPr/>
        </p:nvPicPr>
        <p:blipFill>
          <a:blip r:embed="rId2"/>
          <a:stretch>
            <a:fillRect/>
          </a:stretch>
        </p:blipFill>
        <p:spPr>
          <a:xfrm>
            <a:off x="2262187" y="971550"/>
            <a:ext cx="7667625" cy="4914900"/>
          </a:xfrm>
          <a:prstGeom prst="rect">
            <a:avLst/>
          </a:prstGeom>
        </p:spPr>
      </p:pic>
    </p:spTree>
    <p:extLst>
      <p:ext uri="{BB962C8B-B14F-4D97-AF65-F5344CB8AC3E}">
        <p14:creationId xmlns:p14="http://schemas.microsoft.com/office/powerpoint/2010/main" val="3841471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1A32B2-3A3D-463A-92EF-D7AABE57BD5C}"/>
              </a:ext>
            </a:extLst>
          </p:cNvPr>
          <p:cNvSpPr>
            <a:spLocks noGrp="1"/>
          </p:cNvSpPr>
          <p:nvPr>
            <p:ph type="title"/>
          </p:nvPr>
        </p:nvSpPr>
        <p:spPr/>
        <p:txBody>
          <a:bodyPr/>
          <a:lstStyle/>
          <a:p>
            <a:r>
              <a:rPr lang="nl-NL" dirty="0"/>
              <a:t>Verschil man en vrouw</a:t>
            </a:r>
          </a:p>
        </p:txBody>
      </p:sp>
      <p:pic>
        <p:nvPicPr>
          <p:cNvPr id="5" name="Tijdelijke aanduiding voor inhoud 4">
            <a:extLst>
              <a:ext uri="{FF2B5EF4-FFF2-40B4-BE49-F238E27FC236}">
                <a16:creationId xmlns:a16="http://schemas.microsoft.com/office/drawing/2014/main" id="{EE7BC669-6F5D-4A8D-92F8-13282786E304}"/>
              </a:ext>
            </a:extLst>
          </p:cNvPr>
          <p:cNvPicPr>
            <a:picLocks noGrp="1" noChangeAspect="1"/>
          </p:cNvPicPr>
          <p:nvPr>
            <p:ph idx="1"/>
          </p:nvPr>
        </p:nvPicPr>
        <p:blipFill>
          <a:blip r:embed="rId2"/>
          <a:stretch>
            <a:fillRect/>
          </a:stretch>
        </p:blipFill>
        <p:spPr>
          <a:xfrm>
            <a:off x="1234012" y="980728"/>
            <a:ext cx="7022965" cy="5842418"/>
          </a:xfrm>
        </p:spPr>
      </p:pic>
    </p:spTree>
    <p:extLst>
      <p:ext uri="{BB962C8B-B14F-4D97-AF65-F5344CB8AC3E}">
        <p14:creationId xmlns:p14="http://schemas.microsoft.com/office/powerpoint/2010/main" val="2360371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a:t>
            </a:r>
          </a:p>
        </p:txBody>
      </p:sp>
      <p:sp>
        <p:nvSpPr>
          <p:cNvPr id="3" name="Tijdelijke aanduiding voor inhoud 2"/>
          <p:cNvSpPr>
            <a:spLocks noGrp="1"/>
          </p:cNvSpPr>
          <p:nvPr>
            <p:ph idx="1"/>
          </p:nvPr>
        </p:nvSpPr>
        <p:spPr/>
        <p:txBody>
          <a:bodyPr/>
          <a:lstStyle/>
          <a:p>
            <a:pPr marL="0" indent="0">
              <a:buNone/>
            </a:pPr>
            <a:r>
              <a:rPr lang="nl-NL" dirty="0"/>
              <a:t>Aan het eind van deze les kun je:</a:t>
            </a:r>
          </a:p>
          <a:p>
            <a:pPr marL="0" indent="0">
              <a:buNone/>
            </a:pPr>
            <a:endParaRPr lang="nl-NL" dirty="0"/>
          </a:p>
          <a:p>
            <a:r>
              <a:rPr lang="nl-NL" dirty="0"/>
              <a:t>Het belang van vrije tijd benoemen</a:t>
            </a:r>
          </a:p>
          <a:p>
            <a:r>
              <a:rPr lang="nl-NL" dirty="0"/>
              <a:t>De invloed van de vrijetijdssector omschrijven</a:t>
            </a:r>
          </a:p>
          <a:p>
            <a:r>
              <a:rPr lang="nl-NL" dirty="0"/>
              <a:t>Beïnvloedingsfactoren benoemen voor een vrijetijdsbedrijf </a:t>
            </a:r>
          </a:p>
          <a:p>
            <a:r>
              <a:rPr lang="nl-NL" dirty="0"/>
              <a:t>Statistieken van de vrijetijdssector uitleggen </a:t>
            </a:r>
          </a:p>
          <a:p>
            <a:endParaRPr lang="nl-NL" dirty="0"/>
          </a:p>
          <a:p>
            <a:pPr marL="0" indent="0">
              <a:buNone/>
            </a:pPr>
            <a:r>
              <a:rPr lang="nl-NL" dirty="0"/>
              <a:t>  </a:t>
            </a:r>
          </a:p>
          <a:p>
            <a:endParaRPr lang="nl-NL" dirty="0"/>
          </a:p>
          <a:p>
            <a:endParaRPr lang="nl-NL" dirty="0"/>
          </a:p>
          <a:p>
            <a:pPr marL="0" indent="0">
              <a:buNone/>
            </a:pPr>
            <a:endParaRPr lang="nl-NL" dirty="0"/>
          </a:p>
        </p:txBody>
      </p:sp>
    </p:spTree>
    <p:extLst>
      <p:ext uri="{BB962C8B-B14F-4D97-AF65-F5344CB8AC3E}">
        <p14:creationId xmlns:p14="http://schemas.microsoft.com/office/powerpoint/2010/main" val="2202926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zoek naar het belang van </a:t>
            </a:r>
            <a:r>
              <a:rPr lang="nl-NL" dirty="0" err="1"/>
              <a:t>leisure</a:t>
            </a:r>
            <a:r>
              <a:rPr lang="nl-NL" dirty="0"/>
              <a:t>	</a:t>
            </a:r>
          </a:p>
        </p:txBody>
      </p:sp>
      <p:sp>
        <p:nvSpPr>
          <p:cNvPr id="3" name="Tijdelijke aanduiding voor inhoud 2"/>
          <p:cNvSpPr>
            <a:spLocks noGrp="1"/>
          </p:cNvSpPr>
          <p:nvPr>
            <p:ph idx="1"/>
          </p:nvPr>
        </p:nvSpPr>
        <p:spPr>
          <a:xfrm>
            <a:off x="1380931" y="1196753"/>
            <a:ext cx="10468947" cy="5353337"/>
          </a:xfrm>
        </p:spPr>
        <p:txBody>
          <a:bodyPr>
            <a:normAutofit fontScale="92500" lnSpcReduction="20000"/>
          </a:bodyPr>
          <a:lstStyle/>
          <a:p>
            <a:r>
              <a:rPr lang="nl-NL" dirty="0"/>
              <a:t>Zoek eens naar de best bezochte Nederlandse vrijetijdsactiviteiten/bedrijven. Maak een top 10.</a:t>
            </a:r>
          </a:p>
          <a:p>
            <a:r>
              <a:rPr lang="nl-NL" dirty="0"/>
              <a:t>In welke categorie vallen deze bedrijven?</a:t>
            </a:r>
          </a:p>
          <a:p>
            <a:pPr lvl="1"/>
            <a:r>
              <a:rPr lang="nl-NL" dirty="0"/>
              <a:t>Buitenrecreatie</a:t>
            </a:r>
          </a:p>
          <a:p>
            <a:pPr lvl="1"/>
            <a:r>
              <a:rPr lang="nl-NL" dirty="0"/>
              <a:t>Zelf sporten</a:t>
            </a:r>
          </a:p>
          <a:p>
            <a:pPr lvl="1"/>
            <a:r>
              <a:rPr lang="nl-NL" dirty="0"/>
              <a:t>Recreatief winkelen</a:t>
            </a:r>
          </a:p>
          <a:p>
            <a:pPr lvl="1"/>
            <a:r>
              <a:rPr lang="nl-NL" dirty="0"/>
              <a:t>Verenigingsactiviteiten en hobby`s</a:t>
            </a:r>
          </a:p>
          <a:p>
            <a:pPr lvl="1"/>
            <a:r>
              <a:rPr lang="nl-NL" dirty="0"/>
              <a:t>Uitgaan</a:t>
            </a:r>
          </a:p>
          <a:p>
            <a:pPr lvl="1"/>
            <a:r>
              <a:rPr lang="nl-NL" dirty="0"/>
              <a:t>Bezoek attracties</a:t>
            </a:r>
          </a:p>
          <a:p>
            <a:pPr lvl="1"/>
            <a:r>
              <a:rPr lang="nl-NL" dirty="0"/>
              <a:t>Watersport</a:t>
            </a:r>
          </a:p>
          <a:p>
            <a:pPr lvl="1"/>
            <a:r>
              <a:rPr lang="nl-NL" dirty="0"/>
              <a:t>Cultuurparticipatie</a:t>
            </a:r>
          </a:p>
          <a:p>
            <a:pPr lvl="1"/>
            <a:r>
              <a:rPr lang="nl-NL" dirty="0"/>
              <a:t>Bezoek evenementen</a:t>
            </a:r>
          </a:p>
          <a:p>
            <a:pPr lvl="1"/>
            <a:r>
              <a:rPr lang="nl-NL" dirty="0"/>
              <a:t>Bezoek sportwedstrijden</a:t>
            </a:r>
          </a:p>
          <a:p>
            <a:r>
              <a:rPr lang="nl-NL" dirty="0"/>
              <a:t>Welke van deze bedrijven heb jij wel eens bezocht?</a:t>
            </a:r>
          </a:p>
          <a:p>
            <a:r>
              <a:rPr lang="nl-NL" dirty="0"/>
              <a:t>Aan welke categorie kun je als vrijetijdsondernemer geld verdienen?</a:t>
            </a:r>
          </a:p>
          <a:p>
            <a:endParaRPr lang="nl-NL" dirty="0"/>
          </a:p>
        </p:txBody>
      </p:sp>
    </p:spTree>
    <p:extLst>
      <p:ext uri="{BB962C8B-B14F-4D97-AF65-F5344CB8AC3E}">
        <p14:creationId xmlns:p14="http://schemas.microsoft.com/office/powerpoint/2010/main" val="291197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a:t>
            </a:r>
          </a:p>
        </p:txBody>
      </p:sp>
      <p:sp>
        <p:nvSpPr>
          <p:cNvPr id="3" name="Tijdelijke aanduiding voor inhoud 2"/>
          <p:cNvSpPr>
            <a:spLocks noGrp="1"/>
          </p:cNvSpPr>
          <p:nvPr>
            <p:ph idx="1"/>
          </p:nvPr>
        </p:nvSpPr>
        <p:spPr/>
        <p:txBody>
          <a:bodyPr/>
          <a:lstStyle/>
          <a:p>
            <a:pPr marL="0" indent="0">
              <a:buNone/>
            </a:pPr>
            <a:r>
              <a:rPr lang="nl-NL" dirty="0"/>
              <a:t>Aan het eind van deze les kun je:</a:t>
            </a:r>
          </a:p>
          <a:p>
            <a:pPr marL="0" indent="0">
              <a:buNone/>
            </a:pPr>
            <a:endParaRPr lang="nl-NL" dirty="0"/>
          </a:p>
          <a:p>
            <a:r>
              <a:rPr lang="nl-NL" dirty="0"/>
              <a:t>Het belang van vrije tijd benoemen</a:t>
            </a:r>
          </a:p>
          <a:p>
            <a:r>
              <a:rPr lang="nl-NL" dirty="0"/>
              <a:t>De invloed van de vrijetijdssector omschrijven</a:t>
            </a:r>
          </a:p>
          <a:p>
            <a:r>
              <a:rPr lang="nl-NL" dirty="0"/>
              <a:t>Beïnvloedingsfactoren benoemen voor een vrijetijdsbedrijf </a:t>
            </a:r>
          </a:p>
          <a:p>
            <a:r>
              <a:rPr lang="nl-NL" dirty="0"/>
              <a:t>Statistieken van de vrijetijdssector uitleggen </a:t>
            </a:r>
          </a:p>
          <a:p>
            <a:endParaRPr lang="nl-NL" dirty="0"/>
          </a:p>
          <a:p>
            <a:pPr marL="0" indent="0">
              <a:buNone/>
            </a:pPr>
            <a:r>
              <a:rPr lang="nl-NL" dirty="0"/>
              <a:t>  </a:t>
            </a:r>
          </a:p>
          <a:p>
            <a:endParaRPr lang="nl-NL" dirty="0"/>
          </a:p>
          <a:p>
            <a:endParaRPr lang="nl-NL" dirty="0"/>
          </a:p>
          <a:p>
            <a:pPr marL="0" indent="0">
              <a:buNone/>
            </a:pPr>
            <a:endParaRPr lang="nl-NL" dirty="0"/>
          </a:p>
        </p:txBody>
      </p:sp>
    </p:spTree>
    <p:extLst>
      <p:ext uri="{BB962C8B-B14F-4D97-AF65-F5344CB8AC3E}">
        <p14:creationId xmlns:p14="http://schemas.microsoft.com/office/powerpoint/2010/main" val="4246726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 les</a:t>
            </a:r>
          </a:p>
        </p:txBody>
      </p:sp>
      <p:sp>
        <p:nvSpPr>
          <p:cNvPr id="3" name="Tijdelijke aanduiding voor inhoud 2"/>
          <p:cNvSpPr>
            <a:spLocks noGrp="1"/>
          </p:cNvSpPr>
          <p:nvPr>
            <p:ph idx="1"/>
          </p:nvPr>
        </p:nvSpPr>
        <p:spPr/>
        <p:txBody>
          <a:bodyPr/>
          <a:lstStyle/>
          <a:p>
            <a:r>
              <a:rPr lang="nl-NL" dirty="0"/>
              <a:t>Belang van de vrijetijdssector in Nederland maar ook wereldwijd.</a:t>
            </a:r>
          </a:p>
          <a:p>
            <a:r>
              <a:rPr lang="nl-NL" dirty="0"/>
              <a:t>Verwerkingsopdracht</a:t>
            </a:r>
          </a:p>
          <a:p>
            <a:endParaRPr lang="nl-NL" dirty="0"/>
          </a:p>
        </p:txBody>
      </p:sp>
    </p:spTree>
    <p:extLst>
      <p:ext uri="{BB962C8B-B14F-4D97-AF65-F5344CB8AC3E}">
        <p14:creationId xmlns:p14="http://schemas.microsoft.com/office/powerpoint/2010/main" val="1198597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Vrije tijd</a:t>
            </a:r>
          </a:p>
        </p:txBody>
      </p:sp>
      <p:sp>
        <p:nvSpPr>
          <p:cNvPr id="3" name="Tijdelijke aanduiding voor inhoud 2"/>
          <p:cNvSpPr>
            <a:spLocks noGrp="1"/>
          </p:cNvSpPr>
          <p:nvPr>
            <p:ph idx="1"/>
          </p:nvPr>
        </p:nvSpPr>
        <p:spPr/>
        <p:txBody>
          <a:bodyPr/>
          <a:lstStyle/>
          <a:p>
            <a:r>
              <a:rPr lang="nl-NL" dirty="0"/>
              <a:t>Vanaf 1960 startpunt commerciële vrijetijdsindustrie in Nederland.</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1829230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5FF4F3CA-C2B8-4CA8-889F-9D731807FFB4}"/>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206BBAA7-1C51-438A-B1C4-150F17206655}"/>
              </a:ext>
            </a:extLst>
          </p:cNvPr>
          <p:cNvPicPr>
            <a:picLocks noChangeAspect="1"/>
          </p:cNvPicPr>
          <p:nvPr/>
        </p:nvPicPr>
        <p:blipFill>
          <a:blip r:embed="rId3"/>
          <a:stretch>
            <a:fillRect/>
          </a:stretch>
        </p:blipFill>
        <p:spPr>
          <a:xfrm>
            <a:off x="1203733" y="0"/>
            <a:ext cx="9784533" cy="6858000"/>
          </a:xfrm>
          <a:prstGeom prst="rect">
            <a:avLst/>
          </a:prstGeom>
        </p:spPr>
      </p:pic>
    </p:spTree>
    <p:extLst>
      <p:ext uri="{BB962C8B-B14F-4D97-AF65-F5344CB8AC3E}">
        <p14:creationId xmlns:p14="http://schemas.microsoft.com/office/powerpoint/2010/main" val="3817793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74DE2E-168B-4F38-9F86-E71D278FF909}"/>
              </a:ext>
            </a:extLst>
          </p:cNvPr>
          <p:cNvSpPr>
            <a:spLocks noGrp="1"/>
          </p:cNvSpPr>
          <p:nvPr>
            <p:ph type="title"/>
          </p:nvPr>
        </p:nvSpPr>
        <p:spPr/>
        <p:txBody>
          <a:bodyPr/>
          <a:lstStyle/>
          <a:p>
            <a:r>
              <a:rPr lang="nl-NL" dirty="0"/>
              <a:t>Andere weergave, zelfde trend</a:t>
            </a:r>
          </a:p>
        </p:txBody>
      </p:sp>
      <p:pic>
        <p:nvPicPr>
          <p:cNvPr id="5" name="Tijdelijke aanduiding voor inhoud 4">
            <a:extLst>
              <a:ext uri="{FF2B5EF4-FFF2-40B4-BE49-F238E27FC236}">
                <a16:creationId xmlns:a16="http://schemas.microsoft.com/office/drawing/2014/main" id="{A65B7A07-81CA-4A2E-976A-283B6EEC996C}"/>
              </a:ext>
            </a:extLst>
          </p:cNvPr>
          <p:cNvPicPr>
            <a:picLocks noGrp="1" noChangeAspect="1"/>
          </p:cNvPicPr>
          <p:nvPr>
            <p:ph idx="1"/>
          </p:nvPr>
        </p:nvPicPr>
        <p:blipFill>
          <a:blip r:embed="rId2"/>
          <a:stretch>
            <a:fillRect/>
          </a:stretch>
        </p:blipFill>
        <p:spPr>
          <a:xfrm>
            <a:off x="2735263" y="1517320"/>
            <a:ext cx="8847137" cy="4288497"/>
          </a:xfrm>
        </p:spPr>
      </p:pic>
    </p:spTree>
    <p:extLst>
      <p:ext uri="{BB962C8B-B14F-4D97-AF65-F5344CB8AC3E}">
        <p14:creationId xmlns:p14="http://schemas.microsoft.com/office/powerpoint/2010/main" val="2637315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Cijfers	</a:t>
            </a:r>
          </a:p>
        </p:txBody>
      </p:sp>
      <p:sp>
        <p:nvSpPr>
          <p:cNvPr id="3" name="Tijdelijke aanduiding voor inhoud 2"/>
          <p:cNvSpPr>
            <a:spLocks noGrp="1"/>
          </p:cNvSpPr>
          <p:nvPr>
            <p:ph idx="1"/>
          </p:nvPr>
        </p:nvSpPr>
        <p:spPr/>
        <p:txBody>
          <a:bodyPr/>
          <a:lstStyle/>
          <a:p>
            <a:r>
              <a:rPr lang="nl-NL" dirty="0"/>
              <a:t>Jaarlijks 500 miljard euro uitgegeven door internationale toeristen</a:t>
            </a:r>
          </a:p>
          <a:p>
            <a:r>
              <a:rPr lang="nl-NL" dirty="0"/>
              <a:t>35% van de wereldwijde export in dienstensector</a:t>
            </a:r>
          </a:p>
          <a:p>
            <a:r>
              <a:rPr lang="nl-NL" dirty="0"/>
              <a:t>Werk voor 207 miljoen mensen</a:t>
            </a:r>
          </a:p>
          <a:p>
            <a:endParaRPr lang="nl-NL" dirty="0"/>
          </a:p>
          <a:p>
            <a:r>
              <a:rPr lang="nl-NL" dirty="0"/>
              <a:t>MKB telde in 2013 ruim 500.000 banen in bijna 110.000 verschillende bedrijven</a:t>
            </a:r>
          </a:p>
          <a:p>
            <a:r>
              <a:rPr lang="nl-NL" dirty="0"/>
              <a:t>6% werkgelegenheid</a:t>
            </a:r>
          </a:p>
          <a:p>
            <a:r>
              <a:rPr lang="nl-NL" dirty="0"/>
              <a:t>3% van Bruto Binnenlands Product </a:t>
            </a:r>
          </a:p>
          <a:p>
            <a:endParaRPr lang="nl-NL" dirty="0"/>
          </a:p>
        </p:txBody>
      </p:sp>
    </p:spTree>
    <p:extLst>
      <p:ext uri="{BB962C8B-B14F-4D97-AF65-F5344CB8AC3E}">
        <p14:creationId xmlns:p14="http://schemas.microsoft.com/office/powerpoint/2010/main" val="2202955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C8A342F-3119-41B6-8B27-BD2B0A942554}"/>
              </a:ext>
            </a:extLst>
          </p:cNvPr>
          <p:cNvSpPr>
            <a:spLocks noGrp="1"/>
          </p:cNvSpPr>
          <p:nvPr>
            <p:ph type="title"/>
          </p:nvPr>
        </p:nvSpPr>
        <p:spPr>
          <a:xfrm>
            <a:off x="2639616" y="332656"/>
            <a:ext cx="8860565" cy="648072"/>
          </a:xfrm>
        </p:spPr>
        <p:txBody>
          <a:bodyPr/>
          <a:lstStyle/>
          <a:p>
            <a:r>
              <a:rPr lang="en-US" dirty="0" err="1"/>
              <a:t>Dit</a:t>
            </a:r>
            <a:r>
              <a:rPr lang="en-US" dirty="0"/>
              <a:t> </a:t>
            </a:r>
            <a:r>
              <a:rPr lang="en-US" dirty="0" err="1"/>
              <a:t>waren</a:t>
            </a:r>
            <a:r>
              <a:rPr lang="en-US" dirty="0"/>
              <a:t> de 3 scenario’s in </a:t>
            </a:r>
            <a:r>
              <a:rPr lang="en-US" dirty="0" err="1"/>
              <a:t>mei</a:t>
            </a:r>
            <a:r>
              <a:rPr lang="en-US" dirty="0"/>
              <a:t> 2020</a:t>
            </a:r>
          </a:p>
        </p:txBody>
      </p:sp>
      <p:pic>
        <p:nvPicPr>
          <p:cNvPr id="5" name="Tijdelijke aanduiding voor inhoud 4">
            <a:extLst>
              <a:ext uri="{FF2B5EF4-FFF2-40B4-BE49-F238E27FC236}">
                <a16:creationId xmlns:a16="http://schemas.microsoft.com/office/drawing/2014/main" id="{F9161042-5290-4753-BE92-2884CAFD38A7}"/>
              </a:ext>
            </a:extLst>
          </p:cNvPr>
          <p:cNvPicPr>
            <a:picLocks noGrp="1" noChangeAspect="1"/>
          </p:cNvPicPr>
          <p:nvPr>
            <p:ph idx="1"/>
          </p:nvPr>
        </p:nvPicPr>
        <p:blipFill>
          <a:blip r:embed="rId2"/>
          <a:stretch>
            <a:fillRect/>
          </a:stretch>
        </p:blipFill>
        <p:spPr>
          <a:xfrm>
            <a:off x="3068215" y="1196753"/>
            <a:ext cx="8181596" cy="4929411"/>
          </a:xfrm>
          <a:noFill/>
        </p:spPr>
      </p:pic>
    </p:spTree>
    <p:extLst>
      <p:ext uri="{BB962C8B-B14F-4D97-AF65-F5344CB8AC3E}">
        <p14:creationId xmlns:p14="http://schemas.microsoft.com/office/powerpoint/2010/main" val="4284700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t>Cijfers van MKB-Nederland gaan over de vrijetijdsindustrie: bedrijven, omzetten en werkgelegenheid. </a:t>
            </a:r>
          </a:p>
          <a:p>
            <a:r>
              <a:rPr lang="nl-NL" dirty="0"/>
              <a:t>Indeling van clusters cultuur, recreatie en amusement; detailhandel/groothandel; horeca; logiesverstrekking; sport; vervoer en overig</a:t>
            </a:r>
          </a:p>
        </p:txBody>
      </p:sp>
    </p:spTree>
    <p:extLst>
      <p:ext uri="{BB962C8B-B14F-4D97-AF65-F5344CB8AC3E}">
        <p14:creationId xmlns:p14="http://schemas.microsoft.com/office/powerpoint/2010/main" val="133993346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3" ma:contentTypeDescription="Een nieuw document maken." ma:contentTypeScope="" ma:versionID="40482e5b53334d1eeebda43037df53c5">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9c978e2734d7fc04f5be9d8ae96b6347"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2.xml><?xml version="1.0" encoding="utf-8"?>
<ds:datastoreItem xmlns:ds="http://schemas.openxmlformats.org/officeDocument/2006/customXml" ds:itemID="{D06EA1E6-AF09-4B6C-8F92-8F46597C2C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1101</TotalTime>
  <Words>611</Words>
  <Application>Microsoft Office PowerPoint</Application>
  <PresentationFormat>Breedbeeld</PresentationFormat>
  <Paragraphs>105</Paragraphs>
  <Slides>21</Slides>
  <Notes>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21</vt:i4>
      </vt:variant>
    </vt:vector>
  </HeadingPairs>
  <TitlesOfParts>
    <vt:vector size="27" baseType="lpstr">
      <vt:lpstr>Arial</vt:lpstr>
      <vt:lpstr>Calibri</vt:lpstr>
      <vt:lpstr>Calibri Light</vt:lpstr>
      <vt:lpstr>Roboto</vt:lpstr>
      <vt:lpstr>Wingdings</vt:lpstr>
      <vt:lpstr>Kantoorthema</vt:lpstr>
      <vt:lpstr>PowerPoint-presentatie</vt:lpstr>
      <vt:lpstr>Leerdoel</vt:lpstr>
      <vt:lpstr>Inhoud les</vt:lpstr>
      <vt:lpstr>Vrije tijd</vt:lpstr>
      <vt:lpstr>PowerPoint-presentatie</vt:lpstr>
      <vt:lpstr>Andere weergave, zelfde trend</vt:lpstr>
      <vt:lpstr>Cijfers </vt:lpstr>
      <vt:lpstr>Dit waren de 3 scenario’s in mei 2020</vt:lpstr>
      <vt:lpstr>PowerPoint-presentatie</vt:lpstr>
      <vt:lpstr>Banen in 2020 </vt:lpstr>
      <vt:lpstr>Banen direct in Vrijetijdssector</vt:lpstr>
      <vt:lpstr>En nu ? Jarenlang of snel herstel?</vt:lpstr>
      <vt:lpstr>Uitgave in toerisme en recreatie</vt:lpstr>
      <vt:lpstr>Veranderend vrijetijdsgedrag</vt:lpstr>
      <vt:lpstr>Crisis en nu?</vt:lpstr>
      <vt:lpstr>PowerPoint-presentatie</vt:lpstr>
      <vt:lpstr>Uithuizige types </vt:lpstr>
      <vt:lpstr>Jaarlijks aantal ondernomen vrijetijdsactiviteiten</vt:lpstr>
      <vt:lpstr>Verschil man en vrouw</vt:lpstr>
      <vt:lpstr>Op zoek naar het belang van leisure </vt:lpstr>
      <vt:lpstr>Leerdoel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Machiel Huizer</cp:lastModifiedBy>
  <cp:revision>4</cp:revision>
  <dcterms:created xsi:type="dcterms:W3CDTF">2021-07-07T07:37:45Z</dcterms:created>
  <dcterms:modified xsi:type="dcterms:W3CDTF">2021-10-07T05:40:31Z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